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8307"/>
    <a:srgbClr val="2CF31D"/>
    <a:srgbClr val="8D052F"/>
    <a:srgbClr val="008000"/>
    <a:srgbClr val="240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D2DB-EE15-45C1-971C-7B32F713796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A0D59-A8B9-40A5-A5B2-B0C52F4C3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D2DB-EE15-45C1-971C-7B32F713796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0D59-A8B9-40A5-A5B2-B0C52F4C3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D2DB-EE15-45C1-971C-7B32F713796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0D59-A8B9-40A5-A5B2-B0C52F4C3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66D2DB-EE15-45C1-971C-7B32F713796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7AA0D59-A8B9-40A5-A5B2-B0C52F4C3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D2DB-EE15-45C1-971C-7B32F713796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0D59-A8B9-40A5-A5B2-B0C52F4C3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D2DB-EE15-45C1-971C-7B32F713796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0D59-A8B9-40A5-A5B2-B0C52F4C3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0D59-A8B9-40A5-A5B2-B0C52F4C3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D2DB-EE15-45C1-971C-7B32F713796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D2DB-EE15-45C1-971C-7B32F713796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0D59-A8B9-40A5-A5B2-B0C52F4C3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D2DB-EE15-45C1-971C-7B32F713796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0D59-A8B9-40A5-A5B2-B0C52F4C3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66D2DB-EE15-45C1-971C-7B32F713796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AA0D59-A8B9-40A5-A5B2-B0C52F4C3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D2DB-EE15-45C1-971C-7B32F713796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A0D59-A8B9-40A5-A5B2-B0C52F4C3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66D2DB-EE15-45C1-971C-7B32F7137969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7AA0D59-A8B9-40A5-A5B2-B0C52F4C3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214554"/>
            <a:ext cx="6888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Коррозия металлов</a:t>
            </a:r>
            <a:endParaRPr lang="ru-RU" sz="5400" b="1" cap="none" spc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428860" y="214290"/>
            <a:ext cx="3829048" cy="904868"/>
          </a:xfr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По процессам</a:t>
            </a:r>
            <a:endParaRPr lang="ru-RU" sz="3600" dirty="0"/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4572000" y="1428736"/>
            <a:ext cx="4357718" cy="9048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Электрохимическая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214282" y="1428736"/>
            <a:ext cx="3829048" cy="9048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Химическая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old-paper3-afb1e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4686"/>
            <a:ext cx="4000528" cy="3286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3714752"/>
            <a:ext cx="30602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Разрушение металла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взаимодействии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с сухими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газами или жидкостями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проводящими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электрический ток</a:t>
            </a:r>
          </a:p>
          <a:p>
            <a:endParaRPr lang="ru-RU" dirty="0"/>
          </a:p>
        </p:txBody>
      </p:sp>
      <p:pic>
        <p:nvPicPr>
          <p:cNvPr id="9" name="Рисунок 8" descr="old-paper3-afb1e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443927" y="3500438"/>
            <a:ext cx="4700073" cy="2906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57818" y="4357694"/>
            <a:ext cx="320350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Это разрушение металла  </a:t>
            </a:r>
          </a:p>
          <a:p>
            <a:r>
              <a:rPr lang="ru-RU" sz="2000" dirty="0" smtClean="0"/>
              <a:t>в среде электролита </a:t>
            </a:r>
          </a:p>
          <a:p>
            <a:r>
              <a:rPr lang="ru-RU" sz="2000" dirty="0" smtClean="0"/>
              <a:t>с возникновением </a:t>
            </a:r>
          </a:p>
          <a:p>
            <a:r>
              <a:rPr lang="ru-RU" sz="2000" dirty="0" smtClean="0"/>
              <a:t>электрического тока</a:t>
            </a:r>
          </a:p>
          <a:p>
            <a:endParaRPr lang="ru-RU" dirty="0"/>
          </a:p>
        </p:txBody>
      </p:sp>
      <p:sp>
        <p:nvSpPr>
          <p:cNvPr id="11" name="Нашивка 10"/>
          <p:cNvSpPr/>
          <p:nvPr/>
        </p:nvSpPr>
        <p:spPr>
          <a:xfrm rot="5400000">
            <a:off x="6715140" y="1714488"/>
            <a:ext cx="484632" cy="1913392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1571604" y="1714488"/>
            <a:ext cx="484632" cy="1913392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g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236668" cy="3357586"/>
          </a:xfrm>
          <a:ln w="57150">
            <a:solidFill>
              <a:srgbClr val="FFC000"/>
            </a:solidFill>
          </a:ln>
        </p:spPr>
      </p:pic>
      <p:pic>
        <p:nvPicPr>
          <p:cNvPr id="6" name="Рисунок 5" descr="big копи9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47451"/>
            <a:ext cx="2214578" cy="332442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00628" y="214291"/>
            <a:ext cx="40140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Прокалим медную </a:t>
            </a:r>
          </a:p>
          <a:p>
            <a:r>
              <a:rPr lang="ru-RU" sz="2400" dirty="0" smtClean="0"/>
              <a:t>проволоку </a:t>
            </a:r>
          </a:p>
          <a:p>
            <a:r>
              <a:rPr lang="ru-RU" sz="2400" dirty="0" smtClean="0"/>
              <a:t>на воздухе. </a:t>
            </a:r>
          </a:p>
          <a:p>
            <a:endParaRPr lang="ru-RU" sz="2400" dirty="0" smtClean="0"/>
          </a:p>
          <a:p>
            <a:r>
              <a:rPr lang="ru-RU" sz="2400" dirty="0" smtClean="0"/>
              <a:t>Что наблюдаете?</a:t>
            </a:r>
          </a:p>
          <a:p>
            <a:endParaRPr lang="ru-RU" sz="2400" dirty="0" smtClean="0"/>
          </a:p>
          <a:p>
            <a:r>
              <a:rPr lang="ru-RU" sz="2400" dirty="0" smtClean="0"/>
              <a:t>Изменение окраски – </a:t>
            </a:r>
          </a:p>
          <a:p>
            <a:r>
              <a:rPr lang="ru-RU" sz="2400" dirty="0" smtClean="0"/>
              <a:t>появление черного налета, </a:t>
            </a:r>
          </a:p>
          <a:p>
            <a:r>
              <a:rPr lang="ru-RU" sz="2400" dirty="0" smtClean="0"/>
              <a:t>значит, произошла </a:t>
            </a:r>
          </a:p>
          <a:p>
            <a:r>
              <a:rPr lang="ru-RU" sz="2400" dirty="0" smtClean="0"/>
              <a:t>химическая реакция.</a:t>
            </a: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4429132"/>
            <a:ext cx="8509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2Cu + O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 → 2CuO</a:t>
            </a:r>
            <a:endParaRPr lang="ru-RU" sz="2400" dirty="0" smtClean="0"/>
          </a:p>
          <a:p>
            <a:r>
              <a:rPr lang="ru-RU" sz="2400" b="1" dirty="0" smtClean="0"/>
              <a:t>Cu</a:t>
            </a:r>
            <a:r>
              <a:rPr lang="ru-RU" sz="2400" b="1" baseline="30000" dirty="0" smtClean="0"/>
              <a:t>0</a:t>
            </a:r>
            <a:r>
              <a:rPr lang="ru-RU" sz="2400" b="1" dirty="0" smtClean="0"/>
              <a:t> – 2e → Cu</a:t>
            </a:r>
            <a:r>
              <a:rPr lang="ru-RU" sz="2400" b="1" baseline="30000" dirty="0" smtClean="0"/>
              <a:t>2+</a:t>
            </a:r>
            <a:r>
              <a:rPr lang="ru-RU" sz="2400" b="1" dirty="0" smtClean="0"/>
              <a:t> | 2| -</a:t>
            </a:r>
            <a:r>
              <a:rPr lang="ru-RU" sz="2400" dirty="0" smtClean="0"/>
              <a:t> восстановитель, процесс окисления</a:t>
            </a:r>
          </a:p>
          <a:p>
            <a:r>
              <a:rPr lang="ru-RU" sz="2400" b="1" dirty="0" smtClean="0"/>
              <a:t>O</a:t>
            </a:r>
            <a:r>
              <a:rPr lang="ru-RU" sz="2400" b="1" baseline="-25000" dirty="0" smtClean="0"/>
              <a:t>2</a:t>
            </a:r>
            <a:r>
              <a:rPr lang="ru-RU" sz="2400" b="1" baseline="30000" dirty="0" smtClean="0"/>
              <a:t>0</a:t>
            </a:r>
            <a:r>
              <a:rPr lang="ru-RU" sz="2400" b="1" dirty="0" smtClean="0"/>
              <a:t> + 4e → 2O</a:t>
            </a:r>
            <a:r>
              <a:rPr lang="ru-RU" sz="2400" b="1" baseline="30000" dirty="0" smtClean="0"/>
              <a:t>2-</a:t>
            </a:r>
            <a:r>
              <a:rPr lang="ru-RU" sz="2400" b="1" dirty="0" smtClean="0"/>
              <a:t> | 1| -</a:t>
            </a:r>
            <a:r>
              <a:rPr lang="ru-RU" sz="2400" dirty="0" smtClean="0"/>
              <a:t> окислитель, процесс восстановления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2571768"/>
          </a:xfrm>
        </p:spPr>
        <p:txBody>
          <a:bodyPr/>
          <a:lstStyle/>
          <a:p>
            <a:r>
              <a:rPr lang="ru-RU" sz="2400" dirty="0" smtClean="0"/>
              <a:t>Некоторые металлы на воздухе покрываются плотной оксидной пленкой, например алюминий, и металл не </a:t>
            </a:r>
            <a:r>
              <a:rPr lang="ru-RU" sz="2400" dirty="0" err="1" smtClean="0"/>
              <a:t>корродирует</a:t>
            </a:r>
            <a:r>
              <a:rPr lang="ru-RU" sz="2400" dirty="0" smtClean="0"/>
              <a:t>. </a:t>
            </a: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571472" y="4786322"/>
            <a:ext cx="8229600" cy="17859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не скажешь о железе – ржавчина не прилегает к металлу, рыхлая, и металл может разрушиться весь. Оксидная пленка оксида железа содержит: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FeO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Fe</a:t>
            </a:r>
            <a:r>
              <a:rPr kumimoji="0" lang="ru-RU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ru-RU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Fe</a:t>
            </a:r>
            <a:r>
              <a:rPr kumimoji="0" lang="ru-RU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ru-RU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888888888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4643470" cy="3085973"/>
          </a:xfrm>
          <a:prstGeom prst="rect">
            <a:avLst/>
          </a:prstGeom>
        </p:spPr>
      </p:pic>
      <p:pic>
        <p:nvPicPr>
          <p:cNvPr id="7" name="Рисунок 6" descr="444444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13046">
            <a:off x="3664396" y="1271461"/>
            <a:ext cx="4782532" cy="29747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4500570"/>
            <a:ext cx="8501122" cy="20478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Zn</a:t>
            </a:r>
            <a:r>
              <a:rPr lang="ru-RU" baseline="30000" dirty="0" smtClean="0"/>
              <a:t>0</a:t>
            </a:r>
            <a:r>
              <a:rPr lang="ru-RU" dirty="0" smtClean="0"/>
              <a:t> – 2e → Zn</a:t>
            </a:r>
            <a:r>
              <a:rPr lang="ru-RU" baseline="30000" dirty="0" smtClean="0"/>
              <a:t>2+</a:t>
            </a:r>
            <a:endParaRPr lang="ru-RU" dirty="0" smtClean="0"/>
          </a:p>
          <a:p>
            <a:r>
              <a:rPr lang="ru-RU" dirty="0" smtClean="0"/>
              <a:t>2H</a:t>
            </a:r>
            <a:r>
              <a:rPr lang="ru-RU" baseline="30000" dirty="0" smtClean="0"/>
              <a:t>+</a:t>
            </a:r>
            <a:r>
              <a:rPr lang="ru-RU" dirty="0" smtClean="0"/>
              <a:t> + 2e → H</a:t>
            </a:r>
            <a:r>
              <a:rPr lang="ru-RU" baseline="-25000" dirty="0" smtClean="0"/>
              <a:t>2</a:t>
            </a:r>
            <a:r>
              <a:rPr lang="ru-RU" baseline="30000" dirty="0" smtClean="0"/>
              <a:t>0</a:t>
            </a:r>
            <a:r>
              <a:rPr lang="ru-RU" dirty="0" smtClean="0"/>
              <a:t> </a:t>
            </a:r>
          </a:p>
          <a:p>
            <a:r>
              <a:rPr lang="ru-RU" dirty="0" smtClean="0"/>
              <a:t>Zn</a:t>
            </a:r>
            <a:r>
              <a:rPr lang="ru-RU" baseline="30000" dirty="0" smtClean="0"/>
              <a:t>0</a:t>
            </a:r>
            <a:r>
              <a:rPr lang="ru-RU" dirty="0" smtClean="0"/>
              <a:t> + 2H</a:t>
            </a:r>
            <a:r>
              <a:rPr lang="ru-RU" baseline="30000" dirty="0" smtClean="0"/>
              <a:t>+</a:t>
            </a:r>
            <a:r>
              <a:rPr lang="ru-RU" dirty="0" smtClean="0"/>
              <a:t> → Zn</a:t>
            </a:r>
            <a:r>
              <a:rPr lang="ru-RU" baseline="30000" dirty="0" smtClean="0"/>
              <a:t>2+</a:t>
            </a:r>
            <a:r>
              <a:rPr lang="ru-RU" dirty="0" smtClean="0"/>
              <a:t> + H</a:t>
            </a:r>
            <a:r>
              <a:rPr lang="ru-RU" baseline="-25000" dirty="0" smtClean="0"/>
              <a:t>2</a:t>
            </a:r>
            <a:r>
              <a:rPr lang="ru-RU" baseline="30000" dirty="0" smtClean="0"/>
              <a:t>0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Мы рассмотрели с вами химическую коррозию, а теперь рассмотрим электрохимическую.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357158" y="1643050"/>
            <a:ext cx="8229600" cy="250033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400" dirty="0" smtClean="0"/>
              <a:t>При данном виде коррозии требуется наличие электролита (конденсат, дождевая вода и т.д.), как например при ржавлении железа во влажном воздухе. </a:t>
            </a:r>
          </a:p>
          <a:p>
            <a:r>
              <a:rPr lang="ru-RU" sz="2400" dirty="0" smtClean="0"/>
              <a:t>При электрохимической коррозии возникает электрическая цепь.</a:t>
            </a:r>
          </a:p>
          <a:p>
            <a:r>
              <a:rPr lang="ru-RU" sz="2400" b="1" dirty="0" smtClean="0"/>
              <a:t>4Fe + 3O</a:t>
            </a:r>
            <a:r>
              <a:rPr lang="ru-RU" sz="2400" b="1" baseline="-25000" dirty="0" smtClean="0"/>
              <a:t>2(воздух)</a:t>
            </a:r>
            <a:r>
              <a:rPr lang="ru-RU" sz="2400" b="1" dirty="0" smtClean="0"/>
              <a:t> + 6H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O</a:t>
            </a:r>
            <a:r>
              <a:rPr lang="ru-RU" sz="2400" b="1" baseline="-25000" dirty="0" smtClean="0"/>
              <a:t>(влага)</a:t>
            </a:r>
            <a:r>
              <a:rPr lang="ru-RU" sz="2400" b="1" dirty="0" smtClean="0"/>
              <a:t> → 4Fe(OH)</a:t>
            </a:r>
            <a:r>
              <a:rPr lang="ru-RU" sz="2400" b="1" baseline="-25000" dirty="0" smtClean="0"/>
              <a:t>3</a:t>
            </a:r>
            <a:r>
              <a:rPr lang="ru-RU" sz="2400" b="1" dirty="0" smtClean="0"/>
              <a:t> </a:t>
            </a:r>
            <a:endParaRPr lang="ru-RU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akkumulyator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071942"/>
            <a:ext cx="3045140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29058" y="285728"/>
            <a:ext cx="4943452" cy="64294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Знаменитая </a:t>
            </a:r>
            <a:r>
              <a:rPr lang="ru-RU" sz="2400" dirty="0" err="1" smtClean="0"/>
              <a:t>Кутубская</a:t>
            </a:r>
            <a:r>
              <a:rPr lang="ru-RU" sz="2400" dirty="0" smtClean="0"/>
              <a:t> колонна в Индии близ Дели уже полторы тысячи лет стоит и не разрушается, несмотря на жаркий и влажный климат. </a:t>
            </a:r>
          </a:p>
          <a:p>
            <a:r>
              <a:rPr lang="ru-RU" sz="2400" dirty="0" smtClean="0"/>
              <a:t>Сделана она из чистого железа (99,72 %) и весом 6,5 тонн, высотой 7,2 метра и в диаметре от 42 см у основания и до 30 см у верха. </a:t>
            </a:r>
          </a:p>
          <a:p>
            <a:r>
              <a:rPr lang="ru-RU" sz="2400" dirty="0" smtClean="0"/>
              <a:t>Колонна была воздвигнута в честь царя </a:t>
            </a:r>
            <a:r>
              <a:rPr lang="ru-RU" sz="2400" dirty="0" err="1" smtClean="0"/>
              <a:t>Чандрагупты</a:t>
            </a:r>
            <a:r>
              <a:rPr lang="ru-RU" sz="2400" dirty="0" smtClean="0"/>
              <a:t> II </a:t>
            </a:r>
          </a:p>
          <a:p>
            <a:r>
              <a:rPr lang="ru-RU" sz="2400" dirty="0" smtClean="0"/>
              <a:t>Ученые предполагают, что эта колонна изготовлена из метеоритного железа.</a:t>
            </a:r>
            <a:endParaRPr lang="ru-RU" sz="2400" dirty="0"/>
          </a:p>
        </p:txBody>
      </p:sp>
      <p:pic>
        <p:nvPicPr>
          <p:cNvPr id="5" name="Рисунок 4" descr="474747474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3573415" cy="475774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3571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Замечено, что сверхчистые </a:t>
            </a:r>
          </a:p>
          <a:p>
            <a:r>
              <a:rPr lang="ru-RU" sz="2400" i="1" dirty="0" smtClean="0"/>
              <a:t>металлы устойчивы к коррозии</a:t>
            </a:r>
            <a:endParaRPr lang="ru-RU" sz="24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68" y="1524000"/>
            <a:ext cx="5114932" cy="5119710"/>
          </a:xfrm>
        </p:spPr>
        <p:txBody>
          <a:bodyPr/>
          <a:lstStyle/>
          <a:p>
            <a:r>
              <a:rPr lang="ru-RU" b="1" dirty="0" smtClean="0"/>
              <a:t>Неметаллическое покрытие</a:t>
            </a:r>
            <a:r>
              <a:rPr lang="ru-RU" dirty="0" smtClean="0"/>
              <a:t> (лаки, масла, краски и т.д.). Эти вещества изолируют металл от внешней среды.</a:t>
            </a:r>
          </a:p>
          <a:p>
            <a:r>
              <a:rPr lang="ru-RU" dirty="0" smtClean="0"/>
              <a:t> </a:t>
            </a:r>
            <a:r>
              <a:rPr lang="ru-RU" i="1" dirty="0" smtClean="0"/>
              <a:t>Например</a:t>
            </a:r>
            <a:r>
              <a:rPr lang="ru-RU" dirty="0" smtClean="0"/>
              <a:t>, Эйфелева башня в Париже изготовлена из стали и требует покрытия краской для защиты от коррозии. </a:t>
            </a:r>
          </a:p>
          <a:p>
            <a:r>
              <a:rPr lang="ru-RU" dirty="0" smtClean="0"/>
              <a:t>Вес башни около 10 тыс. т.</a:t>
            </a:r>
          </a:p>
          <a:p>
            <a:r>
              <a:rPr lang="ru-RU" dirty="0" smtClean="0"/>
              <a:t>Для покраски требуется: 60 т краски трех оттенков.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Зная механизм коррозии и причины её возникновения, человек научился защищать металлы от коррозии.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_1427_-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3000396" cy="46434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428604"/>
            <a:ext cx="4214842" cy="5786478"/>
          </a:xfrm>
        </p:spPr>
        <p:txBody>
          <a:bodyPr>
            <a:normAutofit/>
          </a:bodyPr>
          <a:lstStyle/>
          <a:p>
            <a:r>
              <a:rPr lang="ru-RU" b="1" dirty="0" smtClean="0"/>
              <a:t>Металлическое покрытие</a:t>
            </a:r>
            <a:r>
              <a:rPr lang="ru-RU" dirty="0" smtClean="0"/>
              <a:t> – некорродирующими металлами (</a:t>
            </a:r>
            <a:r>
              <a:rPr lang="ru-RU" dirty="0" err="1" smtClean="0"/>
              <a:t>Zn</a:t>
            </a:r>
            <a:r>
              <a:rPr lang="ru-RU" dirty="0" smtClean="0"/>
              <a:t>, </a:t>
            </a:r>
            <a:r>
              <a:rPr lang="ru-RU" dirty="0" err="1" smtClean="0"/>
              <a:t>Cr</a:t>
            </a:r>
            <a:r>
              <a:rPr lang="ru-RU" dirty="0" smtClean="0"/>
              <a:t>, </a:t>
            </a:r>
            <a:r>
              <a:rPr lang="ru-RU" dirty="0" err="1" smtClean="0"/>
              <a:t>Ag</a:t>
            </a:r>
            <a:r>
              <a:rPr lang="ru-RU" dirty="0" smtClean="0"/>
              <a:t>, </a:t>
            </a:r>
            <a:r>
              <a:rPr lang="ru-RU" dirty="0" err="1" smtClean="0"/>
              <a:t>Ni</a:t>
            </a:r>
            <a:r>
              <a:rPr lang="ru-RU" dirty="0" smtClean="0"/>
              <a:t>, </a:t>
            </a:r>
            <a:r>
              <a:rPr lang="ru-RU" dirty="0" err="1" smtClean="0"/>
              <a:t>Sn</a:t>
            </a:r>
            <a:r>
              <a:rPr lang="ru-RU" dirty="0" smtClean="0"/>
              <a:t> и т.д.). </a:t>
            </a:r>
          </a:p>
          <a:p>
            <a:r>
              <a:rPr lang="ru-RU" dirty="0" smtClean="0"/>
              <a:t>Кровельное железо покрывают цинком, который охраняет железо от коррозии, хотя цинк и является более активным металлом. Он сам покрыт оксидной пленкой</a:t>
            </a:r>
            <a:r>
              <a:rPr lang="ru-RU" b="1" dirty="0" smtClean="0"/>
              <a:t>. </a:t>
            </a:r>
            <a:endParaRPr lang="ru-RU" dirty="0"/>
          </a:p>
        </p:txBody>
      </p:sp>
      <p:pic>
        <p:nvPicPr>
          <p:cNvPr id="4" name="Рисунок 3" descr="664e1fb09b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14290"/>
            <a:ext cx="4191000" cy="314325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00438"/>
            <a:ext cx="4167190" cy="271464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52"/>
            <a:ext cx="5257808" cy="65008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Нержавеющие стали</a:t>
            </a:r>
            <a:r>
              <a:rPr lang="ru-RU" sz="2400" dirty="0" smtClean="0"/>
              <a:t> ( введение легирующих металлов: </a:t>
            </a:r>
            <a:r>
              <a:rPr lang="ru-RU" sz="2400" dirty="0" err="1" smtClean="0"/>
              <a:t>Cr</a:t>
            </a:r>
            <a:r>
              <a:rPr lang="ru-RU" sz="2400" dirty="0" smtClean="0"/>
              <a:t>, </a:t>
            </a:r>
            <a:r>
              <a:rPr lang="ru-RU" sz="2400" dirty="0" err="1" smtClean="0"/>
              <a:t>Ni</a:t>
            </a:r>
            <a:r>
              <a:rPr lang="ru-RU" sz="2400" dirty="0" smtClean="0"/>
              <a:t>, </a:t>
            </a:r>
            <a:r>
              <a:rPr lang="ru-RU" sz="2400" dirty="0" err="1" smtClean="0"/>
              <a:t>Co</a:t>
            </a:r>
            <a:r>
              <a:rPr lang="ru-RU" sz="2400" dirty="0" smtClean="0"/>
              <a:t>, </a:t>
            </a:r>
            <a:r>
              <a:rPr lang="ru-RU" sz="2400" dirty="0" err="1" smtClean="0"/>
              <a:t>Cu</a:t>
            </a:r>
            <a:r>
              <a:rPr lang="ru-RU" sz="2400" dirty="0" smtClean="0"/>
              <a:t> и т.д.). Основано на создании сплавов с антикоррозионными свойствами. </a:t>
            </a:r>
          </a:p>
          <a:p>
            <a:r>
              <a:rPr lang="ru-RU" sz="2400" dirty="0" smtClean="0"/>
              <a:t>Введение в сталь 12% хрома получают сталь устойчивую к коррозии. А введением никеля, кобальта и меди - усиливают антикоррозионные свойства, так как повышают склонность сплавов к пассивации (образование на поверхности металла устойчивой оксидной пленки). </a:t>
            </a:r>
            <a:endParaRPr lang="ru-RU" sz="2400" dirty="0"/>
          </a:p>
        </p:txBody>
      </p:sp>
      <p:pic>
        <p:nvPicPr>
          <p:cNvPr id="4" name="Рисунок 3" descr="10101010101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57166"/>
            <a:ext cx="3381982" cy="3333371"/>
          </a:xfrm>
          <a:prstGeom prst="rect">
            <a:avLst/>
          </a:prstGeom>
        </p:spPr>
      </p:pic>
      <p:pic>
        <p:nvPicPr>
          <p:cNvPr id="5" name="Рисунок 4" descr="01010101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38663">
            <a:off x="5828585" y="4228326"/>
            <a:ext cx="2643854" cy="18253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00496" y="142852"/>
            <a:ext cx="4829180" cy="657227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Введение ингибитора. </a:t>
            </a:r>
          </a:p>
          <a:p>
            <a:r>
              <a:rPr lang="ru-RU" b="1" dirty="0" smtClean="0"/>
              <a:t>Ингибитор </a:t>
            </a:r>
            <a:r>
              <a:rPr lang="ru-RU" dirty="0" smtClean="0"/>
              <a:t>– </a:t>
            </a:r>
            <a:r>
              <a:rPr lang="ru-RU" i="1" dirty="0" smtClean="0"/>
              <a:t>это вещество, способное в малых количествах замедлять протекание химических процессов или останавливать их. </a:t>
            </a:r>
          </a:p>
          <a:p>
            <a:r>
              <a:rPr lang="ru-RU" dirty="0" smtClean="0"/>
              <a:t>Дамасские мастера для снятия окалины использовали растворы серной кислоты с добавками пивных дрожжей, муки, крахмала. Эти примеси были первыми ингибиторами. В результате растворялись лишь окалина и ржавчина.</a:t>
            </a:r>
            <a:endParaRPr lang="ru-RU" dirty="0"/>
          </a:p>
        </p:txBody>
      </p:sp>
      <p:pic>
        <p:nvPicPr>
          <p:cNvPr id="5" name="Рисунок 4" descr="3044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3071834" cy="230387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Рисунок 5" descr="opasny_gru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714621"/>
            <a:ext cx="3046321" cy="228601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Рисунок 3" descr="bichak_damask1 коп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334" y="4593089"/>
            <a:ext cx="3298926" cy="21934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00430" y="142852"/>
            <a:ext cx="5357850" cy="657229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Протекторная </a:t>
            </a:r>
            <a:r>
              <a:rPr lang="ru-RU" dirty="0" smtClean="0"/>
              <a:t>(более активный металл, стоящий левее в ряду электрохимического напряжения металлов) – легко разрушается. Протекторная защита применяется в тех случаях если, когда защищается конструкция, находящаяся в среде электролита (морская вода, подземные почвенные воды и т.д.).</a:t>
            </a:r>
          </a:p>
          <a:p>
            <a:r>
              <a:rPr lang="ru-RU" dirty="0" smtClean="0"/>
              <a:t> Сущность такой защиты заключается в том, что конструкцию соединяют с протектором – более активным металлом, чем металл защищаемой конструкции.</a:t>
            </a:r>
            <a:endParaRPr lang="ru-RU" dirty="0"/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14752"/>
            <a:ext cx="3137557" cy="300039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 descr="galvanol1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42852"/>
            <a:ext cx="2571768" cy="342182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1490" y="5072074"/>
            <a:ext cx="8229600" cy="14287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Когда яхту спустили на воду, оказалось, что она не пригодна к использованию. И ещё до выхода в открытое море была полностью выведена из строя.</a:t>
            </a:r>
            <a:endParaRPr lang="ru-RU" sz="2400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285720" y="500042"/>
            <a:ext cx="3571900" cy="47149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начале прошлого столетия по заказу одного американского миллионера, была построена роскошная яхта «Зов моря».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Днище её было обшито сплавом меди и никеля, киль и другие детали были изготовлены из стали. </a:t>
            </a:r>
          </a:p>
        </p:txBody>
      </p:sp>
      <p:pic>
        <p:nvPicPr>
          <p:cNvPr id="5" name="Рисунок 4" descr="rf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642918"/>
            <a:ext cx="4857757" cy="392909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42852"/>
            <a:ext cx="8472518" cy="65722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smtClean="0"/>
              <a:t>Самостоятельная работа</a:t>
            </a:r>
          </a:p>
          <a:p>
            <a:pPr>
              <a:buNone/>
            </a:pPr>
            <a:endParaRPr lang="ru-RU" dirty="0" smtClean="0"/>
          </a:p>
          <a:p>
            <a:pPr algn="ctr"/>
            <a:r>
              <a:rPr lang="ru-RU" b="1" dirty="0" smtClean="0"/>
              <a:t>Вариант №1</a:t>
            </a:r>
            <a:endParaRPr lang="ru-RU" dirty="0" smtClean="0"/>
          </a:p>
          <a:p>
            <a:pPr lvl="0">
              <a:buNone/>
            </a:pPr>
            <a:r>
              <a:rPr lang="ru-RU" b="1" dirty="0" smtClean="0">
                <a:solidFill>
                  <a:srgbClr val="108307"/>
                </a:solidFill>
              </a:rPr>
              <a:t>Что такое «коррозия»? Какие факторы способствуют замедлению коррозии металлов?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108307"/>
                </a:solidFill>
              </a:rPr>
              <a:t>На стальной крышке поставлена медная заклепка. Что разрушится раньше – крышка или заклепка? Почему?</a:t>
            </a:r>
          </a:p>
          <a:p>
            <a:pPr algn="ctr"/>
            <a:r>
              <a:rPr lang="ru-RU" b="1" dirty="0" smtClean="0"/>
              <a:t>Вариант №2</a:t>
            </a:r>
            <a:endParaRPr lang="ru-RU" dirty="0" smtClean="0"/>
          </a:p>
          <a:p>
            <a:pPr lvl="0">
              <a:buNone/>
            </a:pPr>
            <a:r>
              <a:rPr lang="ru-RU" b="1" dirty="0" smtClean="0">
                <a:solidFill>
                  <a:srgbClr val="8D052F"/>
                </a:solidFill>
              </a:rPr>
              <a:t>Какие виды коррозии вам известны?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8D052F"/>
                </a:solidFill>
              </a:rPr>
              <a:t>Почему луженный( покрытый оловом) железный бак на месте повреждения защитного слоя быстро разрушается?</a:t>
            </a:r>
          </a:p>
          <a:p>
            <a:pPr algn="ctr"/>
            <a:r>
              <a:rPr lang="ru-RU" b="1" dirty="0" smtClean="0"/>
              <a:t>Вариант №3</a:t>
            </a:r>
            <a:endParaRPr lang="ru-RU" dirty="0" smtClean="0"/>
          </a:p>
          <a:p>
            <a:pPr lvl="0">
              <a:buNone/>
            </a:pPr>
            <a:r>
              <a:rPr lang="ru-RU" b="1" dirty="0" smtClean="0">
                <a:solidFill>
                  <a:srgbClr val="240989"/>
                </a:solidFill>
              </a:rPr>
              <a:t>Какие факторы, способствуют усилению коррозии?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240989"/>
                </a:solidFill>
              </a:rPr>
              <a:t>Какие металлы при взаимном контакте в присутствии электролита быстрее разрушаются </a:t>
            </a:r>
            <a:r>
              <a:rPr lang="ru-RU" b="1" dirty="0" err="1" smtClean="0">
                <a:solidFill>
                  <a:srgbClr val="240989"/>
                </a:solidFill>
              </a:rPr>
              <a:t>Cu</a:t>
            </a:r>
            <a:r>
              <a:rPr lang="ru-RU" b="1" dirty="0" smtClean="0">
                <a:solidFill>
                  <a:srgbClr val="240989"/>
                </a:solidFill>
              </a:rPr>
              <a:t> или </a:t>
            </a:r>
            <a:r>
              <a:rPr lang="ru-RU" b="1" dirty="0" err="1" smtClean="0">
                <a:solidFill>
                  <a:srgbClr val="240989"/>
                </a:solidFill>
              </a:rPr>
              <a:t>Zn</a:t>
            </a:r>
            <a:r>
              <a:rPr lang="ru-RU" b="1" dirty="0" smtClean="0">
                <a:solidFill>
                  <a:srgbClr val="240989"/>
                </a:solidFill>
              </a:rPr>
              <a:t>, </a:t>
            </a:r>
            <a:r>
              <a:rPr lang="ru-RU" b="1" dirty="0" err="1" smtClean="0">
                <a:solidFill>
                  <a:srgbClr val="240989"/>
                </a:solidFill>
              </a:rPr>
              <a:t>Al</a:t>
            </a:r>
            <a:r>
              <a:rPr lang="ru-RU" b="1" dirty="0" smtClean="0">
                <a:solidFill>
                  <a:srgbClr val="240989"/>
                </a:solidFill>
              </a:rPr>
              <a:t> </a:t>
            </a:r>
            <a:r>
              <a:rPr lang="ru-RU" b="1" dirty="0" err="1" smtClean="0">
                <a:solidFill>
                  <a:srgbClr val="240989"/>
                </a:solidFill>
              </a:rPr>
              <a:t>или</a:t>
            </a:r>
            <a:r>
              <a:rPr lang="ru-RU" b="1" dirty="0" smtClean="0">
                <a:solidFill>
                  <a:srgbClr val="240989"/>
                </a:solidFill>
              </a:rPr>
              <a:t> </a:t>
            </a:r>
            <a:r>
              <a:rPr lang="ru-RU" b="1" dirty="0" err="1" smtClean="0">
                <a:solidFill>
                  <a:srgbClr val="240989"/>
                </a:solidFill>
              </a:rPr>
              <a:t>Fe</a:t>
            </a:r>
            <a:r>
              <a:rPr lang="ru-RU" b="1" dirty="0" smtClean="0">
                <a:solidFill>
                  <a:srgbClr val="240989"/>
                </a:solidFill>
              </a:rPr>
              <a:t>? Почему?</a:t>
            </a:r>
          </a:p>
          <a:p>
            <a:pPr algn="ctr"/>
            <a:r>
              <a:rPr lang="ru-RU" b="1" dirty="0" smtClean="0"/>
              <a:t>Вариант №4</a:t>
            </a:r>
            <a:endParaRPr lang="ru-RU" dirty="0" smtClean="0"/>
          </a:p>
          <a:p>
            <a:pPr lvl="0">
              <a:buNone/>
            </a:pPr>
            <a:r>
              <a:rPr lang="ru-RU" b="1" dirty="0" smtClean="0">
                <a:solidFill>
                  <a:srgbClr val="008000"/>
                </a:solidFill>
              </a:rPr>
              <a:t>Перечислите способы борьбы </a:t>
            </a:r>
            <a:r>
              <a:rPr lang="ru-RU" b="1" smtClean="0">
                <a:solidFill>
                  <a:srgbClr val="008000"/>
                </a:solidFill>
              </a:rPr>
              <a:t>с коррозией.</a:t>
            </a:r>
            <a:endParaRPr lang="ru-RU" b="1" dirty="0" smtClean="0">
              <a:solidFill>
                <a:srgbClr val="00800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008000"/>
                </a:solidFill>
              </a:rPr>
              <a:t>Почему на оцинкованном баке, на месте царапины, цинк разрушается, а железо не ржавеет?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4786322"/>
            <a:ext cx="8643998" cy="18573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31 января 1951 года обрушился железный мост в Квебеке (Канада), введенный в эксплуатацию в 1947 году</a:t>
            </a:r>
            <a:r>
              <a:rPr lang="ru-RU" dirty="0" smtClean="0"/>
              <a:t>.</a:t>
            </a:r>
          </a:p>
          <a:p>
            <a:r>
              <a:rPr lang="ru-RU" sz="2400" dirty="0" smtClean="0"/>
              <a:t>В 1964 году рухнуло одно из самых высотных сооружений в мире – 400 метровая антенная мачта в Гренландии.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57195"/>
            <a:ext cx="6267450" cy="41433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ld-paper3-afb1e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00133" y="-214306"/>
            <a:ext cx="6500858" cy="7215175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488" y="1071546"/>
            <a:ext cx="5686436" cy="52387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Мы видим мрачную картину,</a:t>
            </a:r>
            <a:br>
              <a:rPr lang="ru-RU" dirty="0" smtClean="0"/>
            </a:br>
            <a:r>
              <a:rPr lang="ru-RU" dirty="0" smtClean="0"/>
              <a:t>Вот ржавый гвоздь и ржавая труба,</a:t>
            </a:r>
            <a:br>
              <a:rPr lang="ru-RU" dirty="0" smtClean="0"/>
            </a:br>
            <a:r>
              <a:rPr lang="ru-RU" dirty="0" smtClean="0"/>
              <a:t>И даже новую машину</a:t>
            </a:r>
            <a:br>
              <a:rPr lang="ru-RU" dirty="0" smtClean="0"/>
            </a:br>
            <a:r>
              <a:rPr lang="ru-RU" dirty="0" smtClean="0"/>
              <a:t>За год буквально съела ржа.</a:t>
            </a:r>
            <a:br>
              <a:rPr lang="ru-RU" dirty="0" smtClean="0"/>
            </a:br>
            <a:r>
              <a:rPr lang="ru-RU" dirty="0" smtClean="0"/>
              <a:t>Ползет она как змей ужасный</a:t>
            </a:r>
            <a:br>
              <a:rPr lang="ru-RU" dirty="0" smtClean="0"/>
            </a:br>
            <a:r>
              <a:rPr lang="ru-RU" dirty="0" smtClean="0"/>
              <a:t>И вглубь, и вширь, и поперек.</a:t>
            </a:r>
            <a:br>
              <a:rPr lang="ru-RU" dirty="0" smtClean="0"/>
            </a:br>
            <a:r>
              <a:rPr lang="ru-RU" dirty="0" smtClean="0"/>
              <a:t>Корабль, краскою блиставший,</a:t>
            </a:r>
            <a:br>
              <a:rPr lang="ru-RU" dirty="0" smtClean="0"/>
            </a:br>
            <a:r>
              <a:rPr lang="ru-RU" dirty="0" smtClean="0"/>
              <a:t>С дырой в боку ко дну идет.</a:t>
            </a:r>
            <a:br>
              <a:rPr lang="ru-RU" dirty="0" smtClean="0"/>
            </a:br>
            <a:r>
              <a:rPr lang="ru-RU" dirty="0" smtClean="0"/>
              <a:t>Ржавеет все – тросы, лебедка,</a:t>
            </a:r>
            <a:br>
              <a:rPr lang="ru-RU" dirty="0" smtClean="0"/>
            </a:br>
            <a:r>
              <a:rPr lang="ru-RU" dirty="0" smtClean="0"/>
              <a:t>Опоры зданий и мостов,</a:t>
            </a:r>
            <a:br>
              <a:rPr lang="ru-RU" dirty="0" smtClean="0"/>
            </a:br>
            <a:r>
              <a:rPr lang="ru-RU" dirty="0" smtClean="0"/>
              <a:t>И даже руль подводной лодки</a:t>
            </a:r>
            <a:br>
              <a:rPr lang="ru-RU" dirty="0" smtClean="0"/>
            </a:br>
            <a:r>
              <a:rPr lang="ru-RU" dirty="0" smtClean="0"/>
              <a:t>Всегда к ржавлению готов.</a:t>
            </a:r>
            <a:br>
              <a:rPr lang="ru-RU" dirty="0" smtClean="0"/>
            </a:br>
            <a:r>
              <a:rPr lang="ru-RU" dirty="0" smtClean="0"/>
              <a:t>И где же выход из проблемы,</a:t>
            </a:r>
            <a:br>
              <a:rPr lang="ru-RU" dirty="0" smtClean="0"/>
            </a:br>
            <a:r>
              <a:rPr lang="ru-RU" dirty="0" smtClean="0"/>
              <a:t>И в чем причина бедствий тех?</a:t>
            </a:r>
            <a:br>
              <a:rPr lang="ru-RU" dirty="0" smtClean="0"/>
            </a:br>
            <a:r>
              <a:rPr lang="ru-RU" dirty="0" smtClean="0"/>
              <a:t>Найдем ответ мы непременно</a:t>
            </a:r>
            <a:br>
              <a:rPr lang="ru-RU" dirty="0" smtClean="0"/>
            </a:br>
            <a:r>
              <a:rPr lang="ru-RU" dirty="0" smtClean="0"/>
              <a:t>Пусть нам сопутствует успех.</a:t>
            </a:r>
          </a:p>
          <a:p>
            <a:endParaRPr lang="ru-RU" dirty="0"/>
          </a:p>
        </p:txBody>
      </p:sp>
      <p:pic>
        <p:nvPicPr>
          <p:cNvPr id="8" name="Рисунок 7" descr="c7307c31d86b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248802">
            <a:off x="437410" y="4458147"/>
            <a:ext cx="1937882" cy="20013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14"/>
            <a:ext cx="8229600" cy="22860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Слово коррозия происходит от латинского </a:t>
            </a:r>
            <a:r>
              <a:rPr lang="ru-RU" sz="2400" b="1" i="1" dirty="0" err="1" smtClean="0"/>
              <a:t>corrodere</a:t>
            </a:r>
            <a:r>
              <a:rPr lang="ru-RU" sz="2400" dirty="0" smtClean="0"/>
              <a:t>, что означает разъедать. </a:t>
            </a:r>
          </a:p>
          <a:p>
            <a:r>
              <a:rPr lang="ru-RU" sz="2400" dirty="0" smtClean="0"/>
              <a:t>Хотя коррозию чаще всего связывают с металлами, но ей подвергаются также камни, пластмассы и другие полимерные материалы и дерево. </a:t>
            </a:r>
            <a:endParaRPr lang="ru-RU" sz="2400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321712"/>
            <a:ext cx="5786478" cy="433985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4810" y="428604"/>
            <a:ext cx="4500594" cy="335758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Коррозия</a:t>
            </a:r>
            <a:r>
              <a:rPr lang="ru-RU" sz="2800" b="1" i="1" dirty="0" smtClean="0"/>
              <a:t> –</a:t>
            </a:r>
            <a:r>
              <a:rPr lang="ru-RU" sz="2800" dirty="0" smtClean="0"/>
              <a:t>самопроизвольный процесс разрушения металлов и изделий из них под химическим воздействием окружающей среды.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4643446"/>
            <a:ext cx="433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Процессы физического разрушения </a:t>
            </a:r>
            <a:endParaRPr lang="ru-RU" b="1" dirty="0" smtClean="0"/>
          </a:p>
          <a:p>
            <a:r>
              <a:rPr lang="ru-RU" b="1" dirty="0" smtClean="0"/>
              <a:t>к </a:t>
            </a:r>
            <a:r>
              <a:rPr lang="ru-RU" b="1" dirty="0"/>
              <a:t>коррозии </a:t>
            </a:r>
            <a:r>
              <a:rPr lang="ru-RU" b="1" dirty="0" smtClean="0"/>
              <a:t>не </a:t>
            </a:r>
            <a:r>
              <a:rPr lang="ru-RU" b="1" dirty="0"/>
              <a:t>относят </a:t>
            </a:r>
            <a:endParaRPr lang="ru-RU" b="1" dirty="0" smtClean="0"/>
          </a:p>
          <a:p>
            <a:r>
              <a:rPr lang="ru-RU" dirty="0" smtClean="0"/>
              <a:t>хотя</a:t>
            </a:r>
            <a:r>
              <a:rPr lang="ru-RU" b="1" dirty="0" smtClean="0"/>
              <a:t> </a:t>
            </a:r>
            <a:r>
              <a:rPr lang="ru-RU" dirty="0" smtClean="0"/>
              <a:t>часто </a:t>
            </a:r>
            <a:r>
              <a:rPr lang="ru-RU" dirty="0"/>
              <a:t>они наносят не </a:t>
            </a:r>
            <a:r>
              <a:rPr lang="ru-RU" dirty="0" smtClean="0"/>
              <a:t>меньший </a:t>
            </a:r>
            <a:r>
              <a:rPr lang="ru-RU" dirty="0"/>
              <a:t>вред памятникам культуры.</a:t>
            </a:r>
          </a:p>
        </p:txBody>
      </p:sp>
      <p:pic>
        <p:nvPicPr>
          <p:cNvPr id="5" name="Рисунок 4" descr="1772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28604"/>
            <a:ext cx="4000528" cy="300039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DSCN0019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643446"/>
            <a:ext cx="3071834" cy="204277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857628"/>
            <a:ext cx="8229600" cy="2690818"/>
          </a:xfrm>
        </p:spPr>
        <p:txBody>
          <a:bodyPr/>
          <a:lstStyle/>
          <a:p>
            <a:r>
              <a:rPr lang="ru-RU" b="1" dirty="0" smtClean="0"/>
              <a:t>Ржавлением</a:t>
            </a:r>
            <a:r>
              <a:rPr lang="ru-RU" dirty="0" smtClean="0"/>
              <a:t> называется только коррозия железа и его сплавов. </a:t>
            </a:r>
          </a:p>
          <a:p>
            <a:r>
              <a:rPr lang="ru-RU" dirty="0" smtClean="0"/>
              <a:t>Другие металлы коррозируют, но не ржавеют. Хотя коррозируют практически все металлы, но в повседневной жизни человек чаще всего сталкивается с коррозией железа.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tx1"/>
                </a:solidFill>
              </a:rPr>
              <a:t>Чем покрывается железный гвоздь при коррозии?</a:t>
            </a:r>
            <a:endParaRPr lang="ru-RU" sz="3600" dirty="0"/>
          </a:p>
        </p:txBody>
      </p:sp>
      <p:pic>
        <p:nvPicPr>
          <p:cNvPr id="4" name="Рисунок 3" descr="d71637f9d13f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785794"/>
            <a:ext cx="3976696" cy="298252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2844" y="714356"/>
            <a:ext cx="2286016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По характеру разрушения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86050" y="3714752"/>
            <a:ext cx="3571900" cy="2071702"/>
          </a:xfrm>
          <a:prstGeom prst="roundRect">
            <a:avLst/>
          </a:prstGeom>
          <a:solidFill>
            <a:srgbClr val="2CF3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По виду 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коррозионной среды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50" y="714356"/>
            <a:ext cx="2571768" cy="20002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По процессам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 rot="10800000">
            <a:off x="2143108" y="500042"/>
            <a:ext cx="4357718" cy="3714776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4612" y="1200120"/>
            <a:ext cx="3500462" cy="7286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Классификация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коррозии металлов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old-keys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143356"/>
            <a:ext cx="3341101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3071810"/>
            <a:ext cx="4643470" cy="1290638"/>
          </a:xfr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ru-RU" sz="4400" b="1" dirty="0" smtClean="0">
                <a:solidFill>
                  <a:schemeClr val="tx1"/>
                </a:solidFill>
              </a:rPr>
              <a:t/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По характеру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разрушения </a:t>
            </a:r>
            <a:endParaRPr lang="ru-RU" dirty="0"/>
          </a:p>
        </p:txBody>
      </p:sp>
      <p:pic>
        <p:nvPicPr>
          <p:cNvPr id="7" name="Рисунок 6" descr="Безимени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286148" cy="204629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714488"/>
            <a:ext cx="2000264" cy="64294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Сплошная</a:t>
            </a:r>
            <a:endParaRPr lang="ru-RU" dirty="0"/>
          </a:p>
        </p:txBody>
      </p:sp>
      <p:pic>
        <p:nvPicPr>
          <p:cNvPr id="8" name="Рисунок 7" descr="Безимени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811734"/>
            <a:ext cx="3286148" cy="1974852"/>
          </a:xfrm>
          <a:prstGeom prst="rect">
            <a:avLst/>
          </a:prstGeom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428596" y="6072206"/>
            <a:ext cx="2471726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Язвенная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Безимени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14290"/>
            <a:ext cx="3571900" cy="2071702"/>
          </a:xfrm>
          <a:prstGeom prst="rect">
            <a:avLst/>
          </a:prstGeom>
        </p:spPr>
      </p:pic>
      <p:sp>
        <p:nvSpPr>
          <p:cNvPr id="4" name="Содержимое 1"/>
          <p:cNvSpPr txBox="1">
            <a:spLocks/>
          </p:cNvSpPr>
          <p:nvPr/>
        </p:nvSpPr>
        <p:spPr>
          <a:xfrm>
            <a:off x="5286380" y="1643050"/>
            <a:ext cx="2471726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Точечная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Безимени-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857760"/>
            <a:ext cx="3571900" cy="1857388"/>
          </a:xfrm>
          <a:prstGeom prst="rect">
            <a:avLst/>
          </a:prstGeom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5357818" y="5786454"/>
            <a:ext cx="2714644" cy="92869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Межкристал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лическая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Прямая со стрелкой 11"/>
          <p:cNvCxnSpPr>
            <a:stCxn id="3" idx="0"/>
          </p:cNvCxnSpPr>
          <p:nvPr/>
        </p:nvCxnSpPr>
        <p:spPr>
          <a:xfrm rot="16200000" flipV="1">
            <a:off x="3590522" y="1983174"/>
            <a:ext cx="713586" cy="146368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0"/>
          </p:cNvCxnSpPr>
          <p:nvPr/>
        </p:nvCxnSpPr>
        <p:spPr>
          <a:xfrm rot="5400000" flipH="1" flipV="1">
            <a:off x="4982768" y="2053819"/>
            <a:ext cx="714380" cy="132160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</p:cNvCxnSpPr>
          <p:nvPr/>
        </p:nvCxnSpPr>
        <p:spPr>
          <a:xfrm rot="5400000">
            <a:off x="3698468" y="3877865"/>
            <a:ext cx="496106" cy="146527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</p:cNvCxnSpPr>
          <p:nvPr/>
        </p:nvCxnSpPr>
        <p:spPr>
          <a:xfrm rot="16200000" flipH="1">
            <a:off x="5128021" y="3913583"/>
            <a:ext cx="495312" cy="139304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479</TotalTime>
  <Words>909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Чем покрывается железный гвоздь при коррозии?</vt:lpstr>
      <vt:lpstr>Классификация  коррозии металлов</vt:lpstr>
      <vt:lpstr> По характеру  разрушения </vt:lpstr>
      <vt:lpstr>Презентация PowerPoint</vt:lpstr>
      <vt:lpstr>Презентация PowerPoint</vt:lpstr>
      <vt:lpstr>Презентация PowerPoint</vt:lpstr>
      <vt:lpstr>Мы рассмотрели с вами химическую коррозию, а теперь рассмотрим электрохимическую.</vt:lpstr>
      <vt:lpstr>Презентация PowerPoint</vt:lpstr>
      <vt:lpstr>Зная механизм коррозии и причины её возникновения, человек научился защищать металлы от коррозии.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55</cp:revision>
  <dcterms:created xsi:type="dcterms:W3CDTF">2011-06-17T07:52:20Z</dcterms:created>
  <dcterms:modified xsi:type="dcterms:W3CDTF">2016-11-01T13:44:04Z</dcterms:modified>
</cp:coreProperties>
</file>